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schemas.openxmlformats.org/officeDocument/2006/relationships/slide" Target="slides/slide19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6c36de4b2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6c36de4b2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46c36de4b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46c36de4b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7b73c629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47b73c629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46c36de4b2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46c36de4b2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7b73c629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7b73c629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6c36de4b2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6c36de4b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6c36de4b2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6c36de4b2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6c36de4b2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6c36de4b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6c36de4b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6c36de4b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46c36de4b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46c36de4b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81bc57740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81bc57740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81bc5774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81bc5774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481bc5774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481bc5774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81c81ce37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481c81ce37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81bc57740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81bc57740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81bc5774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81bc5774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81c81ce3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81c81ce3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6c36de4b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6c36de4b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g"/><Relationship Id="rId4" Type="http://schemas.openxmlformats.org/officeDocument/2006/relationships/image" Target="../media/image7.jpg"/><Relationship Id="rId5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Relationship Id="rId4" Type="http://schemas.openxmlformats.org/officeDocument/2006/relationships/image" Target="../media/image2.jpg"/><Relationship Id="rId5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Relationship Id="rId4" Type="http://schemas.openxmlformats.org/officeDocument/2006/relationships/image" Target="../media/image27.jpg"/><Relationship Id="rId5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Relationship Id="rId4" Type="http://schemas.openxmlformats.org/officeDocument/2006/relationships/image" Target="../media/image2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jpg"/><Relationship Id="rId4" Type="http://schemas.openxmlformats.org/officeDocument/2006/relationships/image" Target="../media/image32.jpg"/><Relationship Id="rId5" Type="http://schemas.openxmlformats.org/officeDocument/2006/relationships/image" Target="../media/image2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jpg"/><Relationship Id="rId4" Type="http://schemas.openxmlformats.org/officeDocument/2006/relationships/image" Target="../media/image3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jpg"/><Relationship Id="rId4" Type="http://schemas.openxmlformats.org/officeDocument/2006/relationships/image" Target="../media/image37.jpg"/><Relationship Id="rId5" Type="http://schemas.openxmlformats.org/officeDocument/2006/relationships/image" Target="../media/image3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Relationship Id="rId4" Type="http://schemas.openxmlformats.org/officeDocument/2006/relationships/image" Target="../media/image10.jpg"/><Relationship Id="rId5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g"/><Relationship Id="rId4" Type="http://schemas.openxmlformats.org/officeDocument/2006/relationships/image" Target="../media/image17.jpg"/><Relationship Id="rId5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Relationship Id="rId4" Type="http://schemas.openxmlformats.org/officeDocument/2006/relationships/image" Target="../media/image18.jpg"/><Relationship Id="rId5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42875"/>
            <a:ext cx="8520600" cy="150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University of Tennessee, Knoxville iGEM</a:t>
            </a:r>
            <a:endParaRPr sz="44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15066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Giant Jamboree Conference 2018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7775" y="2107200"/>
            <a:ext cx="4048451" cy="30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117825" y="239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MIT Lab Tour (Drennan Lab)</a:t>
            </a:r>
            <a:endParaRPr/>
          </a:p>
        </p:txBody>
      </p:sp>
      <p:pic>
        <p:nvPicPr>
          <p:cNvPr id="120" name="Google Shape;12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7750"/>
            <a:ext cx="5143450" cy="385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 rotWithShape="1">
          <a:blip r:embed="rId4">
            <a:alphaModFix/>
          </a:blip>
          <a:srcRect b="44115" l="4807" r="0" t="0"/>
          <a:stretch/>
        </p:blipFill>
        <p:spPr>
          <a:xfrm>
            <a:off x="5238725" y="0"/>
            <a:ext cx="3905224" cy="171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8713" y="1786400"/>
            <a:ext cx="3905249" cy="29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2"/>
          <p:cNvSpPr txBox="1"/>
          <p:nvPr/>
        </p:nvSpPr>
        <p:spPr>
          <a:xfrm>
            <a:off x="0" y="4674500"/>
            <a:ext cx="6409200" cy="4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The group is invited to attend a lab meeting and tours the Catherine Drennan lab at MIT</a:t>
            </a:r>
            <a:endParaRPr sz="12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>
            <p:ph type="title"/>
          </p:nvPr>
        </p:nvSpPr>
        <p:spPr>
          <a:xfrm>
            <a:off x="117800" y="434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Exploring MIT </a:t>
            </a:r>
            <a:endParaRPr/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08748"/>
            <a:ext cx="5113027" cy="383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3025" y="2120275"/>
            <a:ext cx="4030974" cy="302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8302" y="202075"/>
            <a:ext cx="1721425" cy="171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 rotWithShape="1">
          <a:blip r:embed="rId3">
            <a:alphaModFix/>
          </a:blip>
          <a:srcRect b="21685" l="0" r="0" t="0"/>
          <a:stretch/>
        </p:blipFill>
        <p:spPr>
          <a:xfrm>
            <a:off x="1762736" y="0"/>
            <a:ext cx="561851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/>
          <p:nvPr>
            <p:ph type="title"/>
          </p:nvPr>
        </p:nvSpPr>
        <p:spPr>
          <a:xfrm>
            <a:off x="311700" y="108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 Day of Conference </a:t>
            </a:r>
            <a:endParaRPr/>
          </a:p>
        </p:txBody>
      </p:sp>
      <p:sp>
        <p:nvSpPr>
          <p:cNvPr id="142" name="Google Shape;142;p25"/>
          <p:cNvSpPr txBox="1"/>
          <p:nvPr>
            <p:ph idx="1" type="body"/>
          </p:nvPr>
        </p:nvSpPr>
        <p:spPr>
          <a:xfrm>
            <a:off x="173500" y="4352500"/>
            <a:ext cx="522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Above: </a:t>
            </a:r>
            <a:r>
              <a:rPr lang="en" sz="1200"/>
              <a:t>The group snags a picture with renowned American geneticist George Church before the closing ceremony</a:t>
            </a:r>
            <a:r>
              <a:rPr lang="en"/>
              <a:t> </a:t>
            </a:r>
            <a:endParaRPr/>
          </a:p>
        </p:txBody>
      </p:sp>
      <p:pic>
        <p:nvPicPr>
          <p:cNvPr id="143" name="Google Shape;14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675" y="680950"/>
            <a:ext cx="4940800" cy="370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3400" y="0"/>
            <a:ext cx="3428900" cy="23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3400" y="2452775"/>
            <a:ext cx="3587651" cy="2690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/>
          <p:nvPr>
            <p:ph type="title"/>
          </p:nvPr>
        </p:nvSpPr>
        <p:spPr>
          <a:xfrm>
            <a:off x="148400" y="176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Tour of New England Biolabs</a:t>
            </a:r>
            <a:endParaRPr/>
          </a:p>
        </p:txBody>
      </p:sp>
      <p:sp>
        <p:nvSpPr>
          <p:cNvPr id="151" name="Google Shape;151;p26"/>
          <p:cNvSpPr txBox="1"/>
          <p:nvPr>
            <p:ph idx="1" type="body"/>
          </p:nvPr>
        </p:nvSpPr>
        <p:spPr>
          <a:xfrm>
            <a:off x="5438450" y="820150"/>
            <a:ext cx="3777000" cy="12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Our team was </a:t>
            </a:r>
            <a:r>
              <a:rPr b="1" lang="en"/>
              <a:t>one of the five</a:t>
            </a:r>
            <a:r>
              <a:rPr lang="en"/>
              <a:t> iGEM teams chosen to tour the NEB facility in Ipswich, MA</a:t>
            </a:r>
            <a:endParaRPr/>
          </a:p>
        </p:txBody>
      </p:sp>
      <p:pic>
        <p:nvPicPr>
          <p:cNvPr id="152" name="Google Shape;1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" y="820162"/>
            <a:ext cx="5366973" cy="402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8450" y="2080450"/>
            <a:ext cx="3705549" cy="2779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>
            <p:ph idx="1" type="body"/>
          </p:nvPr>
        </p:nvSpPr>
        <p:spPr>
          <a:xfrm>
            <a:off x="0" y="4397850"/>
            <a:ext cx="5648400" cy="3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Above: </a:t>
            </a:r>
            <a:r>
              <a:rPr lang="en" sz="1200"/>
              <a:t>Group photo with NEB employees Breton Hornblower and Kari Goodwin</a:t>
            </a:r>
            <a:endParaRPr sz="1200"/>
          </a:p>
        </p:txBody>
      </p:sp>
      <p:pic>
        <p:nvPicPr>
          <p:cNvPr id="159" name="Google Shape;15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386726" cy="404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1850" y="2390000"/>
            <a:ext cx="3589827" cy="275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1850" y="407800"/>
            <a:ext cx="2581975" cy="193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7"/>
          <p:cNvSpPr txBox="1"/>
          <p:nvPr/>
        </p:nvSpPr>
        <p:spPr>
          <a:xfrm>
            <a:off x="5551850" y="45850"/>
            <a:ext cx="3255600" cy="2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Below: Poster presentation at NEB</a:t>
            </a:r>
            <a:endParaRPr sz="12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/>
          <p:nvPr>
            <p:ph type="title"/>
          </p:nvPr>
        </p:nvSpPr>
        <p:spPr>
          <a:xfrm>
            <a:off x="199450" y="4588400"/>
            <a:ext cx="6587100" cy="38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The group arrives in Knoxville, TN on Tuesday morning with their silver medal certificates</a:t>
            </a:r>
            <a:endParaRPr sz="1200">
              <a:solidFill>
                <a:srgbClr val="666666"/>
              </a:solidFill>
            </a:endParaRPr>
          </a:p>
        </p:txBody>
      </p:sp>
      <p:pic>
        <p:nvPicPr>
          <p:cNvPr id="168" name="Google Shape;16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438" y="698700"/>
            <a:ext cx="6915026" cy="38896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8"/>
          <p:cNvSpPr txBox="1"/>
          <p:nvPr/>
        </p:nvSpPr>
        <p:spPr>
          <a:xfrm>
            <a:off x="245075" y="158100"/>
            <a:ext cx="75213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Coming Home</a:t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175" name="Google Shape;175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Chemical and Biomolecular Engineering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Tickle College of Engineering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Office of Undergraduate Research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Microbiology Department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Biochemistry and Molecular Biology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Regenesis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Experiment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Biobasic, Inc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Chemours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Frank Loeffler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Steve Ripp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Nannan Jiang and David Garcia</a:t>
            </a:r>
            <a:endParaRPr/>
          </a:p>
        </p:txBody>
      </p:sp>
      <p:pic>
        <p:nvPicPr>
          <p:cNvPr id="176" name="Google Shape;176;p29"/>
          <p:cNvPicPr preferRelativeResize="0"/>
          <p:nvPr/>
        </p:nvPicPr>
        <p:blipFill rotWithShape="1">
          <a:blip r:embed="rId3">
            <a:alphaModFix/>
          </a:blip>
          <a:srcRect b="34624" l="0" r="0" t="16963"/>
          <a:stretch/>
        </p:blipFill>
        <p:spPr>
          <a:xfrm>
            <a:off x="5449800" y="137099"/>
            <a:ext cx="3117149" cy="3103073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5367900" y="3301350"/>
            <a:ext cx="3464400" cy="7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The CBE office girls, f</a:t>
            </a:r>
            <a:r>
              <a:rPr lang="en" sz="1200">
                <a:solidFill>
                  <a:srgbClr val="666666"/>
                </a:solidFill>
              </a:rPr>
              <a:t>rom left to right: </a:t>
            </a:r>
            <a:endParaRPr sz="12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Lindsi Whitaker, Amy Brewer, Ralph Laurel, Sarah Humphries, Amber Tipton (not pictured: Kerri Cline, Rita Gray)</a:t>
            </a:r>
            <a:endParaRPr sz="12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 txBox="1"/>
          <p:nvPr>
            <p:ph type="title"/>
          </p:nvPr>
        </p:nvSpPr>
        <p:spPr>
          <a:xfrm>
            <a:off x="251450" y="376450"/>
            <a:ext cx="3429000" cy="40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Silly Pictures</a:t>
            </a:r>
            <a:endParaRPr/>
          </a:p>
        </p:txBody>
      </p:sp>
      <p:pic>
        <p:nvPicPr>
          <p:cNvPr id="183" name="Google Shape;183;p30"/>
          <p:cNvPicPr preferRelativeResize="0"/>
          <p:nvPr/>
        </p:nvPicPr>
        <p:blipFill rotWithShape="1">
          <a:blip r:embed="rId3">
            <a:alphaModFix/>
          </a:blip>
          <a:srcRect b="23879" l="0" r="0" t="0"/>
          <a:stretch/>
        </p:blipFill>
        <p:spPr>
          <a:xfrm>
            <a:off x="5800436" y="2081875"/>
            <a:ext cx="2726189" cy="27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0"/>
          <p:cNvPicPr preferRelativeResize="0"/>
          <p:nvPr/>
        </p:nvPicPr>
        <p:blipFill rotWithShape="1">
          <a:blip r:embed="rId4">
            <a:alphaModFix/>
          </a:blip>
          <a:srcRect b="2425" l="0" r="0" t="3581"/>
          <a:stretch/>
        </p:blipFill>
        <p:spPr>
          <a:xfrm>
            <a:off x="251453" y="1435875"/>
            <a:ext cx="4841175" cy="341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0"/>
          <p:cNvSpPr txBox="1"/>
          <p:nvPr/>
        </p:nvSpPr>
        <p:spPr>
          <a:xfrm>
            <a:off x="534075" y="966650"/>
            <a:ext cx="39870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Senior squad poses sorority style (except Scott)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/>
          <p:nvPr>
            <p:ph type="title"/>
          </p:nvPr>
        </p:nvSpPr>
        <p:spPr>
          <a:xfrm>
            <a:off x="311700" y="399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Cheers!</a:t>
            </a:r>
            <a:endParaRPr/>
          </a:p>
        </p:txBody>
      </p:sp>
      <p:pic>
        <p:nvPicPr>
          <p:cNvPr id="191" name="Google Shape;19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625" y="1068625"/>
            <a:ext cx="5433201" cy="407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3700" y="99050"/>
            <a:ext cx="3280302" cy="246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3700" y="2678500"/>
            <a:ext cx="3280302" cy="246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970800" y="4214100"/>
            <a:ext cx="7202400" cy="47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 Haloacid Dehalogenase team, Karl Leitner and Brandon Kristy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4100" y="351275"/>
            <a:ext cx="4755799" cy="356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780750" y="4066775"/>
            <a:ext cx="7582500" cy="4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 Dichloromethane Biosensor team, Molly Landon and Scott Dixon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4100" y="269631"/>
            <a:ext cx="4755799" cy="3566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1831813" y="4050825"/>
            <a:ext cx="54804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 Interlab team, Karl Leitner and Morgan Street</a:t>
            </a:r>
            <a:endParaRPr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4288" y="325750"/>
            <a:ext cx="4735427" cy="355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idx="1" type="body"/>
          </p:nvPr>
        </p:nvSpPr>
        <p:spPr>
          <a:xfrm>
            <a:off x="1883325" y="4050800"/>
            <a:ext cx="5526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Team leader and logistics coordinator, Ralph Laurel</a:t>
            </a:r>
            <a:endParaRPr/>
          </a:p>
        </p:txBody>
      </p:sp>
      <p:pic>
        <p:nvPicPr>
          <p:cNvPr id="80" name="Google Shape;80;p17"/>
          <p:cNvPicPr preferRelativeResize="0"/>
          <p:nvPr/>
        </p:nvPicPr>
        <p:blipFill rotWithShape="1">
          <a:blip r:embed="rId3">
            <a:alphaModFix/>
          </a:blip>
          <a:srcRect b="27731" l="0" r="0" t="10048"/>
          <a:stretch/>
        </p:blipFill>
        <p:spPr>
          <a:xfrm>
            <a:off x="2350400" y="241325"/>
            <a:ext cx="4591826" cy="380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96775" y="304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Making Friends from Around the World</a:t>
            </a:r>
            <a:endParaRPr/>
          </a:p>
        </p:txBody>
      </p:sp>
      <p:sp>
        <p:nvSpPr>
          <p:cNvPr id="86" name="Google Shape;86;p18"/>
          <p:cNvSpPr txBox="1"/>
          <p:nvPr>
            <p:ph idx="1" type="body"/>
          </p:nvPr>
        </p:nvSpPr>
        <p:spPr>
          <a:xfrm>
            <a:off x="-2065750" y="5143500"/>
            <a:ext cx="8520600" cy="3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8"/>
          <p:cNvPicPr preferRelativeResize="0"/>
          <p:nvPr/>
        </p:nvPicPr>
        <p:blipFill rotWithShape="1">
          <a:blip r:embed="rId3">
            <a:alphaModFix/>
          </a:blip>
          <a:srcRect b="18686" l="22922" r="0" t="3938"/>
          <a:stretch/>
        </p:blipFill>
        <p:spPr>
          <a:xfrm>
            <a:off x="6454850" y="49325"/>
            <a:ext cx="2482550" cy="186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94388"/>
            <a:ext cx="5132175" cy="384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 rotWithShape="1">
          <a:blip r:embed="rId5">
            <a:alphaModFix/>
          </a:blip>
          <a:srcRect b="0" l="15626" r="20748" t="0"/>
          <a:stretch/>
        </p:blipFill>
        <p:spPr>
          <a:xfrm>
            <a:off x="5403363" y="1950674"/>
            <a:ext cx="3574851" cy="316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675" y="149150"/>
            <a:ext cx="8709900" cy="90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Preparing for Our Presentation</a:t>
            </a:r>
            <a:endParaRPr sz="3000"/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4591675"/>
            <a:ext cx="5495400" cy="4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Graduate student advisor Nannan Jiang poses with the team and their poster</a:t>
            </a:r>
            <a:endParaRPr sz="1200"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238" y="772801"/>
            <a:ext cx="5091825" cy="381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4600" y="2385925"/>
            <a:ext cx="3479398" cy="260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 rotWithShape="1">
          <a:blip r:embed="rId5">
            <a:alphaModFix/>
          </a:blip>
          <a:srcRect b="0" l="0" r="0" t="20420"/>
          <a:stretch/>
        </p:blipFill>
        <p:spPr>
          <a:xfrm>
            <a:off x="5664600" y="149150"/>
            <a:ext cx="2624397" cy="2086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251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</a:t>
            </a:r>
            <a:endParaRPr/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2225" y="1017726"/>
            <a:ext cx="5195350" cy="36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0"/>
          <p:cNvSpPr txBox="1"/>
          <p:nvPr/>
        </p:nvSpPr>
        <p:spPr>
          <a:xfrm>
            <a:off x="2980125" y="4740300"/>
            <a:ext cx="35820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Morgan Street begins the on-stage presentation</a:t>
            </a:r>
            <a:endParaRPr sz="12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1"/>
          <p:cNvPicPr preferRelativeResize="0"/>
          <p:nvPr/>
        </p:nvPicPr>
        <p:blipFill rotWithShape="1">
          <a:blip r:embed="rId3">
            <a:alphaModFix/>
          </a:blip>
          <a:srcRect b="15923" l="0" r="0" t="0"/>
          <a:stretch/>
        </p:blipFill>
        <p:spPr>
          <a:xfrm>
            <a:off x="0" y="1893675"/>
            <a:ext cx="5153848" cy="3249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 rotWithShape="1">
          <a:blip r:embed="rId4">
            <a:alphaModFix/>
          </a:blip>
          <a:srcRect b="14559" l="0" r="17409" t="0"/>
          <a:stretch/>
        </p:blipFill>
        <p:spPr>
          <a:xfrm>
            <a:off x="5283675" y="0"/>
            <a:ext cx="3860326" cy="2995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 rotWithShape="1">
          <a:blip r:embed="rId5">
            <a:alphaModFix/>
          </a:blip>
          <a:srcRect b="12303" l="0" r="0" t="16165"/>
          <a:stretch/>
        </p:blipFill>
        <p:spPr>
          <a:xfrm>
            <a:off x="5283675" y="3117700"/>
            <a:ext cx="3860326" cy="202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1"/>
          <p:cNvSpPr txBox="1"/>
          <p:nvPr/>
        </p:nvSpPr>
        <p:spPr>
          <a:xfrm>
            <a:off x="268750" y="456625"/>
            <a:ext cx="87885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Arrival of the Judges</a:t>
            </a:r>
            <a:endParaRPr sz="3000"/>
          </a:p>
        </p:txBody>
      </p:sp>
      <p:sp>
        <p:nvSpPr>
          <p:cNvPr id="114" name="Google Shape;114;p21"/>
          <p:cNvSpPr txBox="1"/>
          <p:nvPr/>
        </p:nvSpPr>
        <p:spPr>
          <a:xfrm>
            <a:off x="173625" y="1158325"/>
            <a:ext cx="5110200" cy="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</a:rPr>
              <a:t>The group fields questions from the judges during the poster session</a:t>
            </a:r>
            <a:endParaRPr sz="12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